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Questrial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EB6C74D-CD4A-497B-8B3C-A17AF90BAC08}">
  <a:tblStyle styleId="{0EB6C74D-CD4A-497B-8B3C-A17AF90BAC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Questrial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Louis	</a:t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Louis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-1" y="0"/>
            <a:ext cx="12192000" cy="4572001"/>
          </a:xfrm>
          <a:custGeom>
            <a:pathLst>
              <a:path extrusionOk="0" h="120000" w="12000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20" name="Shape 2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showMasterSp="0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88" name="Shape 8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-1" y="0"/>
            <a:ext cx="12192000" cy="4572001"/>
          </a:xfrm>
          <a:custGeom>
            <a:pathLst>
              <a:path extrusionOk="0" h="120000" w="12000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35" name="Shape 3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1482A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b="0" i="0" sz="23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b="0" i="0" sz="23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showMasterSp="0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Questrial"/>
              <a:buNone/>
              <a:defRPr b="0" i="0" sz="4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b="0" i="0" sz="18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75" name="Shape 7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b="0" i="0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11" name="Shape 1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jpg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-61025" y="4917750"/>
            <a:ext cx="82905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b="0" i="0" lang="fr-FR" sz="48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PROJET ENTREPR</a:t>
            </a:r>
            <a:r>
              <a:rPr lang="fr-FR" sz="4800"/>
              <a:t>ENEURIAT </a:t>
            </a:r>
            <a:r>
              <a:rPr b="0" i="0" lang="fr-FR" sz="48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Flo</a:t>
            </a:r>
            <a:r>
              <a:rPr lang="fr-FR" sz="4800"/>
              <a:t>’nergy</a:t>
            </a:r>
            <a:endParaRPr b="0" i="0" sz="4800" u="none" cap="none" strike="noStrik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8857673" y="4724900"/>
            <a:ext cx="42708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Questrial"/>
              <a:buNone/>
            </a:pPr>
            <a:r>
              <a:rPr b="0" i="0" lang="fr-FR" sz="1665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BEDELL-HARPER Amelina</a:t>
            </a:r>
            <a:endParaRPr b="0" i="0" sz="1665" u="none" cap="none" strike="noStrik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Questrial"/>
              <a:buNone/>
            </a:pPr>
            <a:r>
              <a:rPr b="0" i="0" lang="fr-FR" sz="1665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BENGRICHE Siham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Questrial"/>
              <a:buNone/>
            </a:pPr>
            <a:r>
              <a:rPr b="0" i="0" lang="fr-FR" sz="1665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BILLAUD William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Questrial"/>
              <a:buNone/>
            </a:pPr>
            <a:r>
              <a:rPr lang="fr-FR"/>
              <a:t>DARDANNE Louis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Questrial"/>
              <a:buNone/>
            </a:pPr>
            <a:r>
              <a:rPr b="0" i="0" lang="fr-FR" sz="1665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NGUYEN Alex</a:t>
            </a:r>
            <a:endParaRPr b="0" i="0" sz="1665" u="none" cap="none" strike="noStrik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Questrial"/>
              <a:buNone/>
            </a:pPr>
            <a:r>
              <a:t/>
            </a:r>
            <a:endParaRPr sz="1665"/>
          </a:p>
        </p:txBody>
      </p:sp>
      <p:sp>
        <p:nvSpPr>
          <p:cNvPr id="95" name="Shape 95"/>
          <p:cNvSpPr txBox="1"/>
          <p:nvPr/>
        </p:nvSpPr>
        <p:spPr>
          <a:xfrm>
            <a:off x="3746275" y="6174650"/>
            <a:ext cx="45030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fr-FR"/>
              <a:t>Perspectives d’avenir</a:t>
            </a:r>
            <a:endParaRPr b="0" i="0" sz="5000" u="none" cap="none" strike="noStrik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1024125" y="2286000"/>
            <a:ext cx="4755000" cy="21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Management et commerciale</a:t>
            </a:r>
            <a:r>
              <a:rPr b="1" i="0" lang="fr-FR" sz="2200" u="none" cap="none" strike="noStrike">
                <a:solidFill>
                  <a:schemeClr val="dk1"/>
                </a:solidFill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➔"/>
            </a:pPr>
            <a:r>
              <a:rPr lang="fr-FR"/>
              <a:t>Participation à d’autres c</a:t>
            </a:r>
            <a:r>
              <a:rPr b="0" i="0" lang="fr-FR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oncours</a:t>
            </a:r>
            <a:endParaRPr b="0" i="0" sz="22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fr-FR"/>
              <a:t>Chercher des financements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800"/>
              <a:t>‹#›</a:t>
            </a:fld>
            <a:endParaRPr sz="180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9350" y="935798"/>
            <a:ext cx="1555599" cy="7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2" type="body"/>
          </p:nvPr>
        </p:nvSpPr>
        <p:spPr>
          <a:xfrm>
            <a:off x="5989200" y="2084825"/>
            <a:ext cx="4755000" cy="23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/>
              <a:t>Technique</a:t>
            </a:r>
            <a:endParaRPr b="1"/>
          </a:p>
          <a:p>
            <a:pPr indent="-368300" lvl="0" marL="457200" rtl="0">
              <a:spcBef>
                <a:spcPts val="1200"/>
              </a:spcBef>
              <a:spcAft>
                <a:spcPts val="0"/>
              </a:spcAft>
              <a:buSzPts val="2200"/>
              <a:buChar char="➔"/>
            </a:pPr>
            <a:r>
              <a:rPr lang="fr-FR"/>
              <a:t>Finir nos recherches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fr-FR"/>
              <a:t>Amélioration du prototype </a:t>
            </a:r>
            <a:endParaRPr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fr-FR"/>
              <a:t>Test en laboratoire </a:t>
            </a:r>
            <a:endParaRPr/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fr-FR"/>
              <a:t>Test en CAO </a:t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2395875" y="4753200"/>
            <a:ext cx="6976500" cy="17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30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Industrialisation de notre produit</a:t>
            </a:r>
            <a:endParaRPr b="1" sz="30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800"/>
              <a:t>‹#›</a:t>
            </a:fld>
            <a:endParaRPr sz="1800"/>
          </a:p>
        </p:txBody>
      </p:sp>
      <p:pic>
        <p:nvPicPr>
          <p:cNvPr descr="RÃ©sultat de recherche d'images pour &quot;thank you high tech&quot;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fr-FR"/>
              <a:t>Qui sommes-nous ?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1024125" y="2084925"/>
            <a:ext cx="74601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r-FR" sz="2400"/>
              <a:t>Équipe</a:t>
            </a:r>
            <a:r>
              <a:rPr lang="fr-FR" sz="2400"/>
              <a:t> d’étudiants pluridisciplinaire</a:t>
            </a:r>
            <a:endParaRPr sz="2400"/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800"/>
              <a:t>‹#›</a:t>
            </a:fld>
            <a:endParaRPr sz="1800"/>
          </a:p>
        </p:txBody>
      </p:sp>
      <p:sp>
        <p:nvSpPr>
          <p:cNvPr id="103" name="Shape 103"/>
          <p:cNvSpPr txBox="1"/>
          <p:nvPr/>
        </p:nvSpPr>
        <p:spPr>
          <a:xfrm>
            <a:off x="10325250" y="3097575"/>
            <a:ext cx="3060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400" y="3712350"/>
            <a:ext cx="2806650" cy="1440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 d’images pour skema business school" id="105" name="Shape 105" title="Afficher l’image sourc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1688" y="3644850"/>
            <a:ext cx="3868624" cy="128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 d’images pour Paris diderot" id="106" name="Shape 106" title="Afficher l’image sourc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1674" y="3199875"/>
            <a:ext cx="2889830" cy="288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fr-FR"/>
              <a:t>Concept 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024125" y="2084925"/>
            <a:ext cx="74601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b="0" i="0" lang="fr-FR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Nom </a:t>
            </a:r>
            <a:r>
              <a:rPr lang="fr-FR" sz="2400"/>
              <a:t>du produit : </a:t>
            </a:r>
            <a:r>
              <a:rPr b="0" i="0" lang="fr-FR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i="0" lang="fr-FR" sz="2400" u="none" cap="none" strike="noStrike">
                <a:solidFill>
                  <a:schemeClr val="dk1"/>
                </a:solidFill>
              </a:rPr>
              <a:t>Flo</a:t>
            </a:r>
            <a:r>
              <a:rPr b="1" lang="fr-FR" sz="2400"/>
              <a:t>’</a:t>
            </a:r>
            <a:r>
              <a:rPr b="1" i="0" lang="fr-FR" sz="2400" u="none" cap="none" strike="noStrike">
                <a:solidFill>
                  <a:schemeClr val="dk1"/>
                </a:solidFill>
              </a:rPr>
              <a:t>nerg</a:t>
            </a:r>
            <a:r>
              <a:rPr b="1" lang="fr-FR" sz="2400"/>
              <a:t>y</a:t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➔"/>
            </a:pPr>
            <a:r>
              <a:rPr b="0" i="0" lang="fr-FR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Concept : Une batterie portable rechargeable grâce aux énergies</a:t>
            </a:r>
            <a:r>
              <a:rPr lang="fr-FR" sz="2400"/>
              <a:t> </a:t>
            </a:r>
            <a:r>
              <a:rPr b="0" i="0" lang="fr-FR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renouvelables (</a:t>
            </a:r>
            <a:r>
              <a:rPr lang="fr-FR" sz="2400"/>
              <a:t>vent et eau)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➔"/>
            </a:pPr>
            <a:r>
              <a:rPr b="0" i="0" lang="fr-FR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Destiné aux randonneurs et voyageurs</a:t>
            </a:r>
            <a:endParaRPr sz="2400"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800"/>
              <a:t>‹#›</a:t>
            </a:fld>
            <a:endParaRPr sz="180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788" y="3901176"/>
            <a:ext cx="3842875" cy="21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0325250" y="3097575"/>
            <a:ext cx="3060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7022" y="414972"/>
            <a:ext cx="2652429" cy="298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Notre maquette</a:t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800"/>
              <a:t>‹#›</a:t>
            </a:fld>
            <a:endParaRPr sz="180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9350" y="935798"/>
            <a:ext cx="1555599" cy="7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969125" y="6344400"/>
            <a:ext cx="7510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Réalisation de la maquette avec le logiciel CATIA V5 de DASSAULT SYSTEM 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575" y="1965079"/>
            <a:ext cx="2825050" cy="42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fr-FR"/>
              <a:t>RÉALISATION</a:t>
            </a:r>
            <a:r>
              <a:rPr b="0" i="0" lang="fr-FR" sz="5000" u="none" cap="none" strike="noStrik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 DES AUBES</a:t>
            </a:r>
            <a:endParaRPr b="0" i="0" sz="5000" u="none" cap="none" strike="noStrik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10653074" y="6333648"/>
            <a:ext cx="1158000" cy="41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800"/>
              <a:t>‹#›</a:t>
            </a:fld>
            <a:endParaRPr sz="180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9350" y="935798"/>
            <a:ext cx="1555599" cy="7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675" y="1933680"/>
            <a:ext cx="2479475" cy="43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 b="28571" l="0" r="0" t="0"/>
          <a:stretch/>
        </p:blipFill>
        <p:spPr>
          <a:xfrm>
            <a:off x="6293400" y="2149138"/>
            <a:ext cx="3116625" cy="39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Etude de la demande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1200"/>
              </a:spcBef>
              <a:spcAft>
                <a:spcPts val="0"/>
              </a:spcAft>
              <a:buSzPts val="2400"/>
              <a:buChar char="➔"/>
            </a:pPr>
            <a:r>
              <a:rPr lang="fr-FR" sz="2400"/>
              <a:t>Expansion des ventes de smartphones</a:t>
            </a:r>
            <a:endParaRPr sz="24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1200"/>
              </a:spcBef>
              <a:spcAft>
                <a:spcPts val="0"/>
              </a:spcAft>
              <a:buSzPts val="2400"/>
              <a:buChar char="➔"/>
            </a:pPr>
            <a:r>
              <a:rPr lang="fr-FR" sz="2400"/>
              <a:t>Expansion des ventes de batteries externes</a:t>
            </a:r>
            <a:endParaRPr sz="2400"/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1200"/>
              </a:spcBef>
              <a:spcAft>
                <a:spcPts val="0"/>
              </a:spcAft>
              <a:buSzPts val="2400"/>
              <a:buChar char="➔"/>
            </a:pPr>
            <a:r>
              <a:rPr lang="fr-FR" sz="2400"/>
              <a:t>Sensibilisation des consommateurs à l’environnement</a:t>
            </a:r>
            <a:endParaRPr sz="2400"/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800"/>
              <a:t>‹#›</a:t>
            </a:fld>
            <a:endParaRPr sz="1800"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9350" y="935798"/>
            <a:ext cx="1555599" cy="7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Analyse de l’offre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764225" y="2763700"/>
            <a:ext cx="5223300" cy="29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-FR"/>
              <a:t>B</a:t>
            </a:r>
            <a:r>
              <a:rPr lang="fr-FR"/>
              <a:t>atteries portables classiques </a:t>
            </a:r>
            <a:endParaRPr/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-FR">
                <a:solidFill>
                  <a:srgbClr val="002E51"/>
                </a:solidFill>
              </a:rPr>
              <a:t>Sacs à dos avec panneaux solaires</a:t>
            </a:r>
            <a:endParaRPr>
              <a:solidFill>
                <a:srgbClr val="002E51"/>
              </a:solidFill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-FR">
                <a:solidFill>
                  <a:srgbClr val="002E51"/>
                </a:solidFill>
              </a:rPr>
              <a:t>Chargeurs solaires</a:t>
            </a:r>
            <a:endParaRPr>
              <a:solidFill>
                <a:srgbClr val="002E51"/>
              </a:solidFill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-FR">
                <a:solidFill>
                  <a:srgbClr val="002E51"/>
                </a:solidFill>
              </a:rPr>
              <a:t>Etc ...</a:t>
            </a:r>
            <a:endParaRPr>
              <a:solidFill>
                <a:srgbClr val="002E5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E5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E5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800"/>
              <a:t>‹#›</a:t>
            </a:fld>
            <a:endParaRPr sz="1800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4275" y="3811588"/>
            <a:ext cx="1712800" cy="17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2263" y="1205350"/>
            <a:ext cx="2062450" cy="20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9450" y="1205350"/>
            <a:ext cx="2062450" cy="20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0000" y="37310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Notre seul concurrent direct</a:t>
            </a:r>
            <a:endParaRPr/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800"/>
              <a:t>8</a:t>
            </a:r>
            <a:endParaRPr sz="1800"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7225" y="2430062"/>
            <a:ext cx="3447075" cy="230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2978" y="2867050"/>
            <a:ext cx="3970900" cy="13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19350" y="935798"/>
            <a:ext cx="1555599" cy="7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1024128" y="432816"/>
            <a:ext cx="9720000" cy="14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Bilan budgétaire</a:t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800"/>
              <a:t>‹#›</a:t>
            </a:fld>
            <a:endParaRPr sz="1800"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9350" y="935798"/>
            <a:ext cx="1555599" cy="798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0" name="Shape 170"/>
          <p:cNvGraphicFramePr/>
          <p:nvPr/>
        </p:nvGraphicFramePr>
        <p:xfrm>
          <a:off x="608900" y="30821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{0EB6C74D-CD4A-497B-8B3C-A17AF90BAC08}</a:tableStyleId>
              </a:tblPr>
              <a:tblGrid>
                <a:gridCol w="5487100"/>
                <a:gridCol w="5487100"/>
              </a:tblGrid>
              <a:tr h="747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3600">
                          <a:solidFill>
                            <a:schemeClr val="accent5"/>
                          </a:solidFill>
                        </a:rPr>
                        <a:t>Coût t</a:t>
                      </a:r>
                      <a:r>
                        <a:rPr b="1" lang="fr-FR" sz="3600">
                          <a:solidFill>
                            <a:schemeClr val="accent5"/>
                          </a:solidFill>
                        </a:rPr>
                        <a:t>otal TTC du projet</a:t>
                      </a:r>
                      <a:endParaRPr b="1" sz="3600">
                        <a:solidFill>
                          <a:schemeClr val="accent5"/>
                        </a:solidFill>
                      </a:endParaRPr>
                    </a:p>
                  </a:txBody>
                  <a:tcPr marT="25400" marB="25400" marR="25400" marL="2540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3600">
                          <a:solidFill>
                            <a:schemeClr val="accent5"/>
                          </a:solidFill>
                        </a:rPr>
                        <a:t>163,02 €</a:t>
                      </a:r>
                      <a:endParaRPr b="1" sz="3600">
                        <a:solidFill>
                          <a:schemeClr val="accent5"/>
                        </a:solidFill>
                      </a:endParaRPr>
                    </a:p>
                  </a:txBody>
                  <a:tcPr marT="25400" marB="25400" marR="25400" marL="2540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é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